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73" r:id="rId6"/>
    <p:sldId id="268" r:id="rId7"/>
    <p:sldId id="274" r:id="rId8"/>
    <p:sldId id="267" r:id="rId9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 xmlns="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jo2JpmzejRwAypx1pHziEv9dyu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-210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FC9AE-31B2-48C8-8D37-128C700846DB}" type="datetimeFigureOut">
              <a:rPr lang="en-IN" smtClean="0"/>
              <a:pPr/>
              <a:t>29-03-2023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FE5B9-A785-461C-819A-BD6B36F32FA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36521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27527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464728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242054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4223289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452794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452794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452794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452794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55666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6178D70B-1826-4B05-BB3C-877E41F0034E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body" idx="1"/>
          </p:nvPr>
        </p:nvSpPr>
        <p:spPr>
          <a:xfrm rot="5400000">
            <a:off x="5924550" y="-3181350"/>
            <a:ext cx="7048500" cy="166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EBD57B10-C955-48FF-9178-09FD24E19004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3BC76C97-2415-42CE-943E-4D2005649701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84" name="Google Shape;84;p24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85" name="Google Shape;85;p2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81E034AD-916A-46C0-82DA-FE1A2660D2C6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 / 12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body" idx="1"/>
          </p:nvPr>
        </p:nvSpPr>
        <p:spPr>
          <a:xfrm>
            <a:off x="1143000" y="1600200"/>
            <a:ext cx="16611600" cy="70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AA4BF5F-50CA-4CB7-B1D0-649F9EC530A7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 / 12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CDF680F8-ABF9-4F1F-9D0F-2B853DB8A40B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8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F7A57B83-B42F-48F9-B440-97CFDB6FD721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9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5E205E00-D51D-4D8F-947E-5591ABB57F69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0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888247DC-EE44-4382-9299-03B22B7D4330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2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5F5C5B9-F364-4975-8089-DCB1F4C0E318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196A5C6F-C9BC-4D52-A170-CC58AB57F4C7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1143000" y="1600200"/>
            <a:ext cx="16611600" cy="70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FEA911FD-30E2-45A0-A3E2-A348DE193BC7}" type="datetime1">
              <a:rPr lang="en-US" smtClean="0"/>
              <a:pPr/>
              <a:t>3/29/2023</a:t>
            </a:fld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Overview of Mass-Storage-21UCU404-Operating System  </a:t>
            </a:r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 / 12</a:t>
            </a:r>
            <a:endParaRPr/>
          </a:p>
        </p:txBody>
      </p:sp>
      <p:pic>
        <p:nvPicPr>
          <p:cNvPr id="15" name="Google Shape;15;p1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74002" y="406400"/>
            <a:ext cx="1596097" cy="933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06264" y="274124"/>
            <a:ext cx="1324411" cy="1255542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3"/>
          <p:cNvSpPr/>
          <p:nvPr/>
        </p:nvSpPr>
        <p:spPr>
          <a:xfrm>
            <a:off x="1995054" y="0"/>
            <a:ext cx="13620083" cy="10287000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>
              <a:alpha val="80000"/>
            </a:srgbClr>
          </a:solidFill>
        </p:spPr>
      </p:sp>
      <p:sp>
        <p:nvSpPr>
          <p:cNvPr id="91" name="Google Shape;91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"/>
          <p:cNvSpPr/>
          <p:nvPr/>
        </p:nvSpPr>
        <p:spPr>
          <a:xfrm>
            <a:off x="1763845" y="326627"/>
            <a:ext cx="14120038" cy="4739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400" b="1" dirty="0" err="1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Dr.</a:t>
            </a:r>
            <a:r>
              <a:rPr lang="en-IN" sz="3400" b="1" dirty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 SNS RAJALAKSHMI COLLEGE OF ARTS &amp; SCIENCE (Autonomous)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800" b="1" dirty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Coimbatore -641049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IN" sz="2800" b="1" dirty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Accredited by NAAC(Cycle–III) with ‘A+’ Grade</a:t>
            </a:r>
            <a:endParaRPr dirty="0"/>
          </a:p>
          <a:p>
            <a:pPr lvl="0" algn="ctr"/>
            <a:r>
              <a:rPr lang="en-US" sz="2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(Recognized by UGC,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Approved by AICTE, New Delhi and </a:t>
            </a:r>
            <a:r>
              <a:rPr lang="en-US" sz="2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  <a:p>
            <a:pPr lvl="0" algn="ctr"/>
            <a:r>
              <a:rPr lang="en-US" sz="2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Affiliated to Bharathiar University, Coimbatore) </a:t>
            </a:r>
          </a:p>
          <a:p>
            <a:pPr lvl="0" algn="ctr"/>
            <a:endParaRPr lang="en-US" sz="24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algn="ctr"/>
            <a:endParaRPr lang="en-US" sz="2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algn="ctr"/>
            <a:r>
              <a:rPr lang="en-US" sz="3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DEPARTMENT OF </a:t>
            </a: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GRAPHIC AND CREATIVE DESIGN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2146851" y="4798944"/>
            <a:ext cx="12563061" cy="4339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algn="ctr"/>
            <a:r>
              <a:rPr lang="en-US" sz="3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COURSE NAME : </a:t>
            </a: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OPERATING SYSTEM  (21UCU404)</a:t>
            </a:r>
            <a:endParaRPr sz="36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YEAR /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II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SEMESTER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algn="ctr"/>
            <a:r>
              <a:rPr lang="en-US" sz="3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Unit </a:t>
            </a:r>
            <a:r>
              <a:rPr lang="en-US" sz="36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V</a:t>
            </a:r>
            <a:r>
              <a:rPr lang="en-US" sz="36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- Storage management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36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algn="ctr"/>
            <a:r>
              <a:rPr lang="en-US" sz="3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Topic </a:t>
            </a:r>
            <a:r>
              <a:rPr lang="en-US" sz="36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6</a:t>
            </a:r>
            <a:r>
              <a:rPr lang="en-US" sz="36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: </a:t>
            </a:r>
            <a:r>
              <a:rPr lang="en-US" sz="36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Access Methods</a:t>
            </a:r>
            <a:endParaRPr sz="36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/>
        </p:nvSpPr>
        <p:spPr>
          <a:xfrm>
            <a:off x="0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00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"/>
          <p:cNvSpPr/>
          <p:nvPr/>
        </p:nvSpPr>
        <p:spPr>
          <a:xfrm>
            <a:off x="3429000" y="647700"/>
            <a:ext cx="11887200" cy="784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45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What is </a:t>
            </a:r>
            <a:r>
              <a:rPr lang="en-US" sz="45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Access Methods?</a:t>
            </a:r>
            <a:endParaRPr lang="en-US" sz="4500" b="1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1066799" y="1714500"/>
            <a:ext cx="14211994" cy="7940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When a file is used, information is read and accessed into computer memory and there are several ways to access this information of the file. </a:t>
            </a:r>
            <a:endParaRPr lang="en-US" sz="3400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Some </a:t>
            </a: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systems provide only one access method for files. </a:t>
            </a:r>
            <a:endParaRPr lang="en-US" sz="3400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Other </a:t>
            </a: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systems, such as those of IBM, support many access methods, and choosing the right one for a particular application is a major design problem. </a:t>
            </a:r>
            <a:endParaRPr lang="en-US" sz="3400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1435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 T</a:t>
            </a: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hree </a:t>
            </a: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ways to access a file into a computer system: </a:t>
            </a:r>
            <a:endParaRPr lang="en-US" sz="3400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14350" indent="-514350" algn="just">
              <a:lnSpc>
                <a:spcPct val="150000"/>
              </a:lnSpc>
              <a:buClr>
                <a:schemeClr val="dk1"/>
              </a:buClr>
              <a:buSzPts val="3400"/>
            </a:pP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                Sequential-Access</a:t>
            </a:r>
          </a:p>
          <a:p>
            <a:pPr marL="514350" indent="-514350" algn="just">
              <a:lnSpc>
                <a:spcPct val="150000"/>
              </a:lnSpc>
              <a:buClr>
                <a:schemeClr val="dk1"/>
              </a:buClr>
              <a:buSzPts val="3400"/>
            </a:pP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                Direct Access</a:t>
            </a:r>
          </a:p>
          <a:p>
            <a:pPr marL="514350" indent="-514350" algn="just">
              <a:lnSpc>
                <a:spcPct val="150000"/>
              </a:lnSpc>
              <a:buClr>
                <a:schemeClr val="dk1"/>
              </a:buClr>
              <a:buSzPts val="3400"/>
            </a:pP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                Index </a:t>
            </a:r>
            <a:r>
              <a:rPr lang="en-US" sz="3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sequential Method.</a:t>
            </a:r>
            <a:endParaRPr lang="en-US" sz="3400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/>
        </p:nvSpPr>
        <p:spPr>
          <a:xfrm>
            <a:off x="7395793" y="9594499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12" name="Google Shape;112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3"/>
          <p:cNvSpPr txBox="1"/>
          <p:nvPr/>
        </p:nvSpPr>
        <p:spPr>
          <a:xfrm>
            <a:off x="1346662" y="1544857"/>
            <a:ext cx="12735098" cy="7848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 fontAlgn="base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600" dirty="0" smtClean="0">
                <a:latin typeface="Book Antiqua" pitchFamily="18" charset="0"/>
              </a:rPr>
              <a:t>It </a:t>
            </a:r>
            <a:r>
              <a:rPr lang="en-US" sz="3600" dirty="0" smtClean="0">
                <a:latin typeface="Book Antiqua" pitchFamily="18" charset="0"/>
              </a:rPr>
              <a:t>is the simplest access method. </a:t>
            </a:r>
            <a:endParaRPr lang="en-US" sz="3600" dirty="0" smtClean="0">
              <a:latin typeface="Book Antiqua" pitchFamily="18" charset="0"/>
            </a:endParaRPr>
          </a:p>
          <a:p>
            <a:pPr algn="just" fontAlgn="base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600" dirty="0" smtClean="0">
                <a:latin typeface="Book Antiqua" pitchFamily="18" charset="0"/>
              </a:rPr>
              <a:t>Information </a:t>
            </a:r>
            <a:r>
              <a:rPr lang="en-US" sz="3600" dirty="0" smtClean="0">
                <a:latin typeface="Book Antiqua" pitchFamily="18" charset="0"/>
              </a:rPr>
              <a:t>in the file is processed in order, one record after the other. </a:t>
            </a:r>
            <a:endParaRPr lang="en-US" sz="3600" dirty="0" smtClean="0">
              <a:latin typeface="Book Antiqua" pitchFamily="18" charset="0"/>
            </a:endParaRPr>
          </a:p>
          <a:p>
            <a:pPr algn="just" fontAlgn="base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600" dirty="0" smtClean="0">
                <a:latin typeface="Book Antiqua" pitchFamily="18" charset="0"/>
              </a:rPr>
              <a:t>This </a:t>
            </a:r>
            <a:r>
              <a:rPr lang="en-US" sz="3600" dirty="0" smtClean="0">
                <a:latin typeface="Book Antiqua" pitchFamily="18" charset="0"/>
              </a:rPr>
              <a:t>mode of access is by far the most common; for example, editor and compiler usually access the file in this fashion. </a:t>
            </a:r>
            <a:endParaRPr lang="en-US" sz="3600" dirty="0" smtClean="0">
              <a:latin typeface="Book Antiqua" pitchFamily="18" charset="0"/>
            </a:endParaRPr>
          </a:p>
          <a:p>
            <a:pPr algn="just" fontAlgn="base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600" dirty="0" smtClean="0">
                <a:latin typeface="Book Antiqua" pitchFamily="18" charset="0"/>
              </a:rPr>
              <a:t>Read </a:t>
            </a:r>
            <a:r>
              <a:rPr lang="en-US" sz="3600" dirty="0" smtClean="0">
                <a:latin typeface="Book Antiqua" pitchFamily="18" charset="0"/>
              </a:rPr>
              <a:t>and write make up the bulk of the operation on a file. </a:t>
            </a:r>
            <a:endParaRPr lang="en-US" sz="3600" dirty="0" smtClean="0">
              <a:latin typeface="Book Antiqua" pitchFamily="18" charset="0"/>
            </a:endParaRPr>
          </a:p>
          <a:p>
            <a:pPr algn="just" fontAlgn="base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600" dirty="0" smtClean="0">
                <a:latin typeface="Book Antiqua" pitchFamily="18" charset="0"/>
              </a:rPr>
              <a:t>A </a:t>
            </a:r>
            <a:r>
              <a:rPr lang="en-US" sz="3600" dirty="0" smtClean="0">
                <a:latin typeface="Book Antiqua" pitchFamily="18" charset="0"/>
              </a:rPr>
              <a:t>read operation </a:t>
            </a:r>
            <a:r>
              <a:rPr lang="en-US" sz="3600" i="1" dirty="0" smtClean="0">
                <a:latin typeface="Book Antiqua" pitchFamily="18" charset="0"/>
              </a:rPr>
              <a:t>-read next-</a:t>
            </a:r>
            <a:r>
              <a:rPr lang="en-US" sz="3600" dirty="0" smtClean="0">
                <a:latin typeface="Book Antiqua" pitchFamily="18" charset="0"/>
              </a:rPr>
              <a:t> read the next position of the file and automatically advance a file pointer, which keeps track I/O location.</a:t>
            </a:r>
            <a:endParaRPr lang="en-US" sz="3600" dirty="0">
              <a:latin typeface="Book Antiqua" pitchFamily="18" charset="0"/>
            </a:endParaRPr>
          </a:p>
        </p:txBody>
      </p:sp>
      <p:sp>
        <p:nvSpPr>
          <p:cNvPr id="115" name="Google Shape;115;p3"/>
          <p:cNvSpPr txBox="1"/>
          <p:nvPr/>
        </p:nvSpPr>
        <p:spPr>
          <a:xfrm>
            <a:off x="2166731" y="333022"/>
            <a:ext cx="1356360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3825"/>
            </a:pPr>
            <a:r>
              <a:rPr lang="en-US" sz="3825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825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Sequential Access</a:t>
            </a:r>
            <a:endParaRPr lang="en-US" sz="48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3"/>
          <p:cNvSpPr/>
          <p:nvPr/>
        </p:nvSpPr>
        <p:spPr>
          <a:xfrm>
            <a:off x="0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24" name="Google Shape;124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4"/>
          <p:cNvSpPr txBox="1"/>
          <p:nvPr/>
        </p:nvSpPr>
        <p:spPr>
          <a:xfrm>
            <a:off x="1440873" y="488373"/>
            <a:ext cx="1295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3825"/>
            </a:pPr>
            <a:r>
              <a:rPr lang="en-US" sz="48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Sequential Access</a:t>
            </a:r>
            <a:endParaRPr lang="en-US" sz="6000" b="1" dirty="0" smtClean="0"/>
          </a:p>
        </p:txBody>
      </p:sp>
      <p:sp>
        <p:nvSpPr>
          <p:cNvPr id="7" name="Google Shape;113;p3"/>
          <p:cNvSpPr txBox="1"/>
          <p:nvPr/>
        </p:nvSpPr>
        <p:spPr>
          <a:xfrm>
            <a:off x="1180407" y="1528231"/>
            <a:ext cx="9858895" cy="7881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Data is accessed one record right after another record in an order. </a:t>
            </a:r>
          </a:p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When we use read command, it move ahead pointer by one </a:t>
            </a:r>
          </a:p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When we use write command, it will allocate memory and move the pointer to the end of the file </a:t>
            </a:r>
          </a:p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Such a method is reasonable for tape.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3"/>
          <p:cNvSpPr/>
          <p:nvPr/>
        </p:nvSpPr>
        <p:spPr>
          <a:xfrm>
            <a:off x="0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24" name="Google Shape;124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4"/>
          <p:cNvSpPr txBox="1"/>
          <p:nvPr/>
        </p:nvSpPr>
        <p:spPr>
          <a:xfrm>
            <a:off x="1440873" y="488373"/>
            <a:ext cx="1295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ctr">
              <a:buClr>
                <a:schemeClr val="dk1"/>
              </a:buClr>
              <a:buSzPts val="4500"/>
            </a:pPr>
            <a:r>
              <a:rPr lang="en-US" sz="45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Disk Structure in OS</a:t>
            </a:r>
          </a:p>
        </p:txBody>
      </p:sp>
      <p:sp>
        <p:nvSpPr>
          <p:cNvPr id="7" name="Google Shape;113;p3"/>
          <p:cNvSpPr txBox="1"/>
          <p:nvPr/>
        </p:nvSpPr>
        <p:spPr>
          <a:xfrm>
            <a:off x="1097279" y="1245598"/>
            <a:ext cx="7381703" cy="8131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Advantages of Sequential Access Method :</a:t>
            </a:r>
          </a:p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</a:pPr>
            <a:r>
              <a:rPr lang="en-US" sz="3200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1) It </a:t>
            </a:r>
            <a:r>
              <a:rPr lang="en-US" sz="3200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is simple to implement this file access mechanism.</a:t>
            </a:r>
          </a:p>
          <a:p>
            <a:pPr lvl="0" algn="just">
              <a:lnSpc>
                <a:spcPct val="150000"/>
              </a:lnSpc>
              <a:buClr>
                <a:schemeClr val="tx1"/>
              </a:buClr>
              <a:buSzPts val="3500"/>
            </a:pPr>
            <a:r>
              <a:rPr lang="en-US" sz="3200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2)It </a:t>
            </a:r>
            <a:r>
              <a:rPr lang="en-US" sz="3200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uses lexicographic order to quickly access the next entry. </a:t>
            </a:r>
          </a:p>
        </p:txBody>
      </p:sp>
      <p:sp>
        <p:nvSpPr>
          <p:cNvPr id="8" name="Rectangle 7"/>
          <p:cNvSpPr/>
          <p:nvPr/>
        </p:nvSpPr>
        <p:spPr>
          <a:xfrm>
            <a:off x="9094124" y="1292168"/>
            <a:ext cx="887799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latin typeface="Cambria" pitchFamily="18" charset="0"/>
              </a:rPr>
              <a:t>Disadvantages of Sequential Access Method :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" pitchFamily="18" charset="0"/>
              </a:rPr>
              <a:t>	1) If </a:t>
            </a:r>
            <a:r>
              <a:rPr lang="en-US" sz="3200" dirty="0" smtClean="0">
                <a:latin typeface="Cambria" pitchFamily="18" charset="0"/>
              </a:rPr>
              <a:t>the file record that needs to be accessed next is not present next to the current record, this type of file access method is slow.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" pitchFamily="18" charset="0"/>
              </a:rPr>
              <a:t>	2) Moving </a:t>
            </a:r>
            <a:r>
              <a:rPr lang="en-US" sz="3200" dirty="0" smtClean="0">
                <a:latin typeface="Cambria" pitchFamily="18" charset="0"/>
              </a:rPr>
              <a:t>a sizable chunk of the file may be necessary to insert a new record.</a:t>
            </a:r>
            <a:endParaRPr lang="en-US" sz="32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3"/>
          <p:cNvSpPr/>
          <p:nvPr/>
        </p:nvSpPr>
        <p:spPr>
          <a:xfrm>
            <a:off x="0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24" name="Google Shape;124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4"/>
          <p:cNvSpPr txBox="1"/>
          <p:nvPr/>
        </p:nvSpPr>
        <p:spPr>
          <a:xfrm>
            <a:off x="1856509" y="538250"/>
            <a:ext cx="1295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ctr">
              <a:buClr>
                <a:schemeClr val="dk1"/>
              </a:buClr>
              <a:buSzPts val="4500"/>
            </a:pPr>
            <a:r>
              <a:rPr lang="en-US" sz="45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Advantages Direct Access</a:t>
            </a:r>
            <a:endParaRPr lang="en-US" sz="4500" b="1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" name="Google Shape;102;p2"/>
          <p:cNvSpPr/>
          <p:nvPr/>
        </p:nvSpPr>
        <p:spPr>
          <a:xfrm>
            <a:off x="1066799" y="1561575"/>
            <a:ext cx="16074045" cy="3231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Advantages of Direct Access Method :</a:t>
            </a:r>
          </a:p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The files can be immediately accessed decreasing the average access time.</a:t>
            </a:r>
          </a:p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In the direct access method, in order to access a block, there is no need of traversing all the blocks present before it.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3"/>
          <p:cNvSpPr/>
          <p:nvPr/>
        </p:nvSpPr>
        <p:spPr>
          <a:xfrm>
            <a:off x="0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24" name="Google Shape;124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4"/>
          <p:cNvSpPr txBox="1"/>
          <p:nvPr/>
        </p:nvSpPr>
        <p:spPr>
          <a:xfrm>
            <a:off x="1856509" y="538250"/>
            <a:ext cx="1295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ctr">
              <a:buClr>
                <a:schemeClr val="dk1"/>
              </a:buClr>
              <a:buSzPts val="4500"/>
            </a:pPr>
            <a:r>
              <a:rPr lang="en-US" sz="45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Index sequential method</a:t>
            </a:r>
            <a:endParaRPr lang="en-US" sz="4500" b="1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" name="Google Shape;102;p2"/>
          <p:cNvSpPr/>
          <p:nvPr/>
        </p:nvSpPr>
        <p:spPr>
          <a:xfrm>
            <a:off x="1066799" y="1561575"/>
            <a:ext cx="16074045" cy="7940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It </a:t>
            </a:r>
            <a:r>
              <a:rPr lang="en-US" sz="3400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is the other method of accessing a file that is built on the top of the sequential access method. </a:t>
            </a:r>
            <a:endParaRPr lang="en-US" sz="3400" dirty="0" smtClean="0">
              <a:solidFill>
                <a:schemeClr val="tx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These </a:t>
            </a:r>
            <a:r>
              <a:rPr lang="en-US" sz="3400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methods construct an index for the file. </a:t>
            </a:r>
            <a:endParaRPr lang="en-US" sz="3400" dirty="0" smtClean="0">
              <a:solidFill>
                <a:schemeClr val="tx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The </a:t>
            </a:r>
            <a:r>
              <a:rPr lang="en-US" sz="3400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index, like an index in the back of a book, contains the pointer to the various blocks. </a:t>
            </a:r>
            <a:endParaRPr lang="en-US" sz="3400" dirty="0" smtClean="0">
              <a:solidFill>
                <a:schemeClr val="tx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To </a:t>
            </a:r>
            <a:r>
              <a:rPr lang="en-US" sz="3400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find a record in the file, we first search the index, and then by the help of pointer we access the file directly. </a:t>
            </a:r>
          </a:p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</a:pPr>
            <a:r>
              <a:rPr lang="en-US" sz="3400" b="1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Key points:  </a:t>
            </a:r>
          </a:p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It is built on top of Sequential access. </a:t>
            </a:r>
          </a:p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Wingdings" pitchFamily="2" charset="2"/>
              <a:buChar char="ü"/>
            </a:pPr>
            <a:r>
              <a:rPr lang="en-US" sz="3400" dirty="0" smtClean="0">
                <a:solidFill>
                  <a:schemeClr val="tx1"/>
                </a:solidFill>
                <a:latin typeface="Cambria"/>
                <a:ea typeface="Cambria"/>
                <a:cs typeface="Cambria"/>
                <a:sym typeface="Cambria"/>
              </a:rPr>
              <a:t>It control the pointer by using index.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/>
        </p:nvSpPr>
        <p:spPr>
          <a:xfrm>
            <a:off x="0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245" name="Google Shape;245;p12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2"/>
          <p:cNvSpPr txBox="1"/>
          <p:nvPr/>
        </p:nvSpPr>
        <p:spPr>
          <a:xfrm>
            <a:off x="3716084" y="2533481"/>
            <a:ext cx="10498680" cy="39504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sz="60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sz="60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</a:pPr>
            <a:r>
              <a:rPr lang="en-US" sz="8000" b="1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Thank </a:t>
            </a:r>
            <a:r>
              <a:rPr lang="en-US" sz="80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You</a:t>
            </a:r>
            <a:endParaRPr sz="80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371</Words>
  <Application>Microsoft Office PowerPoint</Application>
  <PresentationFormat>Custom</PresentationFormat>
  <Paragraphs>58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Bsc_GCD</cp:lastModifiedBy>
  <cp:revision>42</cp:revision>
  <dcterms:created xsi:type="dcterms:W3CDTF">2006-08-16T00:00:00Z</dcterms:created>
  <dcterms:modified xsi:type="dcterms:W3CDTF">2023-03-29T09:14:10Z</dcterms:modified>
</cp:coreProperties>
</file>